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261" r:id="rId3"/>
    <p:sldId id="258" r:id="rId4"/>
    <p:sldId id="257" r:id="rId5"/>
    <p:sldId id="265" r:id="rId6"/>
    <p:sldId id="259" r:id="rId7"/>
    <p:sldId id="260" r:id="rId8"/>
    <p:sldId id="263"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2C85FC-21D8-456B-B789-062E9DC271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28B324-4C50-4BA1-8AD4-12AB04F12D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3CBD78-4473-46F9-8A97-4E7F80E268B8}" type="datetimeFigureOut">
              <a:rPr lang="en-US" smtClean="0"/>
              <a:t>4/18/2022</a:t>
            </a:fld>
            <a:endParaRPr lang="en-US"/>
          </a:p>
        </p:txBody>
      </p:sp>
      <p:sp>
        <p:nvSpPr>
          <p:cNvPr id="4" name="Footer Placeholder 3">
            <a:extLst>
              <a:ext uri="{FF2B5EF4-FFF2-40B4-BE49-F238E27FC236}">
                <a16:creationId xmlns:a16="http://schemas.microsoft.com/office/drawing/2014/main" id="{A32272C1-F6FE-4070-A314-1D13D83ABD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2D43DD3-7077-4B47-AC67-0F4153EA33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81BAD3-6FC9-48F3-902B-2509771DF2A3}" type="slidenum">
              <a:rPr lang="en-US" smtClean="0"/>
              <a:t>‹#›</a:t>
            </a:fld>
            <a:endParaRPr lang="en-US"/>
          </a:p>
        </p:txBody>
      </p:sp>
    </p:spTree>
    <p:extLst>
      <p:ext uri="{BB962C8B-B14F-4D97-AF65-F5344CB8AC3E}">
        <p14:creationId xmlns:p14="http://schemas.microsoft.com/office/powerpoint/2010/main" val="353381847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68F246-26D9-4D3A-8256-09A8EA865C54}" type="datetimeFigureOut">
              <a:rPr lang="en-US" smtClean="0"/>
              <a:t>4/18/2022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295AD3-1DF8-4929-A1C5-F99C70A989F8}" type="slidenum">
              <a:rPr lang="en-US" smtClean="0"/>
              <a:t>‹#›</a:t>
            </a:fld>
            <a:endParaRPr lang="en-US"/>
          </a:p>
        </p:txBody>
      </p:sp>
    </p:spTree>
    <p:extLst>
      <p:ext uri="{BB962C8B-B14F-4D97-AF65-F5344CB8AC3E}">
        <p14:creationId xmlns:p14="http://schemas.microsoft.com/office/powerpoint/2010/main" val="277223382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9F8C8-0CC2-475D-935B-028083A83F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0AAA14-70FD-4B50-BE9A-3907A0D2E5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090120-19A5-43D3-B9A8-BFADCB904250}"/>
              </a:ext>
            </a:extLst>
          </p:cNvPr>
          <p:cNvSpPr>
            <a:spLocks noGrp="1"/>
          </p:cNvSpPr>
          <p:nvPr>
            <p:ph type="dt" sz="half" idx="10"/>
          </p:nvPr>
        </p:nvSpPr>
        <p:spPr/>
        <p:txBody>
          <a:bodyPr/>
          <a:lstStyle/>
          <a:p>
            <a:fld id="{2A6161DD-0404-418F-9298-A1A0B240B739}" type="datetime1">
              <a:rPr lang="en-US" smtClean="0"/>
              <a:t>4/18/2022</a:t>
            </a:fld>
            <a:endParaRPr lang="en-US"/>
          </a:p>
        </p:txBody>
      </p:sp>
      <p:sp>
        <p:nvSpPr>
          <p:cNvPr id="5" name="Footer Placeholder 4">
            <a:extLst>
              <a:ext uri="{FF2B5EF4-FFF2-40B4-BE49-F238E27FC236}">
                <a16:creationId xmlns:a16="http://schemas.microsoft.com/office/drawing/2014/main" id="{B51F10C3-AB25-4ECF-A241-48A2F7724038}"/>
              </a:ext>
            </a:extLst>
          </p:cNvPr>
          <p:cNvSpPr>
            <a:spLocks noGrp="1"/>
          </p:cNvSpPr>
          <p:nvPr>
            <p:ph type="ftr" sz="quarter" idx="11"/>
          </p:nvPr>
        </p:nvSpPr>
        <p:spPr/>
        <p:txBody>
          <a:body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6A9D9719-5218-4DAB-867F-5883B7628D68}"/>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199373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4C5F-2461-4CE3-A015-7212C00378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9E9F25-EC78-4440-998A-2F26DF47FB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C79141-FDBD-4E5C-AA3B-2712ECCEDB6C}"/>
              </a:ext>
            </a:extLst>
          </p:cNvPr>
          <p:cNvSpPr>
            <a:spLocks noGrp="1"/>
          </p:cNvSpPr>
          <p:nvPr>
            <p:ph type="dt" sz="half" idx="10"/>
          </p:nvPr>
        </p:nvSpPr>
        <p:spPr/>
        <p:txBody>
          <a:bodyPr/>
          <a:lstStyle/>
          <a:p>
            <a:fld id="{93C0FA3D-E7D2-4E08-8AD0-96562CEC1D86}" type="datetime1">
              <a:rPr lang="en-US" smtClean="0"/>
              <a:t>4/18/2022</a:t>
            </a:fld>
            <a:endParaRPr lang="en-US"/>
          </a:p>
        </p:txBody>
      </p:sp>
      <p:sp>
        <p:nvSpPr>
          <p:cNvPr id="5" name="Footer Placeholder 4">
            <a:extLst>
              <a:ext uri="{FF2B5EF4-FFF2-40B4-BE49-F238E27FC236}">
                <a16:creationId xmlns:a16="http://schemas.microsoft.com/office/drawing/2014/main" id="{D6E88660-3FEB-4161-8FA2-2B20954D2805}"/>
              </a:ext>
            </a:extLst>
          </p:cNvPr>
          <p:cNvSpPr>
            <a:spLocks noGrp="1"/>
          </p:cNvSpPr>
          <p:nvPr>
            <p:ph type="ftr" sz="quarter" idx="11"/>
          </p:nvPr>
        </p:nvSpPr>
        <p:spPr/>
        <p:txBody>
          <a:body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1E3E1FDB-F6BD-4BC9-98BA-DEDAB915D317}"/>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164744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137284-016B-479B-9FED-EDFAF3D8F9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2737C5-A3C5-425E-A0B9-61C5AD2606C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CBB27F-A349-42B0-BE2A-E39E4BEB1069}"/>
              </a:ext>
            </a:extLst>
          </p:cNvPr>
          <p:cNvSpPr>
            <a:spLocks noGrp="1"/>
          </p:cNvSpPr>
          <p:nvPr>
            <p:ph type="dt" sz="half" idx="10"/>
          </p:nvPr>
        </p:nvSpPr>
        <p:spPr/>
        <p:txBody>
          <a:bodyPr/>
          <a:lstStyle/>
          <a:p>
            <a:fld id="{1F63BB7E-714E-43B2-9BA1-BD7B657CB8A0}" type="datetime1">
              <a:rPr lang="en-US" smtClean="0"/>
              <a:t>4/18/2022</a:t>
            </a:fld>
            <a:endParaRPr lang="en-US"/>
          </a:p>
        </p:txBody>
      </p:sp>
      <p:sp>
        <p:nvSpPr>
          <p:cNvPr id="5" name="Footer Placeholder 4">
            <a:extLst>
              <a:ext uri="{FF2B5EF4-FFF2-40B4-BE49-F238E27FC236}">
                <a16:creationId xmlns:a16="http://schemas.microsoft.com/office/drawing/2014/main" id="{2A200E08-D2CD-47C1-B62E-DE9585DA36D4}"/>
              </a:ext>
            </a:extLst>
          </p:cNvPr>
          <p:cNvSpPr>
            <a:spLocks noGrp="1"/>
          </p:cNvSpPr>
          <p:nvPr>
            <p:ph type="ftr" sz="quarter" idx="11"/>
          </p:nvPr>
        </p:nvSpPr>
        <p:spPr/>
        <p:txBody>
          <a:body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8D23BABD-17F8-4082-B0E2-393BE798A9A6}"/>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1472327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365F3-3EA3-41D0-A438-17B983A6DD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9183F8-05EF-4D2D-9755-FFB5F2FCEB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B8CAA7-23D9-41D7-9C7D-E4F38F75ACA1}"/>
              </a:ext>
            </a:extLst>
          </p:cNvPr>
          <p:cNvSpPr>
            <a:spLocks noGrp="1"/>
          </p:cNvSpPr>
          <p:nvPr>
            <p:ph type="dt" sz="half" idx="10"/>
          </p:nvPr>
        </p:nvSpPr>
        <p:spPr/>
        <p:txBody>
          <a:bodyPr/>
          <a:lstStyle/>
          <a:p>
            <a:fld id="{53816BC8-E8F8-4F05-A5DE-92DED4CACB40}" type="datetime1">
              <a:rPr lang="en-US" smtClean="0"/>
              <a:t>4/18/2022</a:t>
            </a:fld>
            <a:endParaRPr lang="en-US"/>
          </a:p>
        </p:txBody>
      </p:sp>
      <p:sp>
        <p:nvSpPr>
          <p:cNvPr id="5" name="Footer Placeholder 4">
            <a:extLst>
              <a:ext uri="{FF2B5EF4-FFF2-40B4-BE49-F238E27FC236}">
                <a16:creationId xmlns:a16="http://schemas.microsoft.com/office/drawing/2014/main" id="{829CE067-076F-4F00-A133-C4E12F987827}"/>
              </a:ext>
            </a:extLst>
          </p:cNvPr>
          <p:cNvSpPr>
            <a:spLocks noGrp="1"/>
          </p:cNvSpPr>
          <p:nvPr>
            <p:ph type="ftr" sz="quarter" idx="11"/>
          </p:nvPr>
        </p:nvSpPr>
        <p:spPr/>
        <p:txBody>
          <a:body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AE1AFD6C-973C-4917-8FFA-43C6D7596E62}"/>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3311954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2F1E2-2C4C-444C-8D91-E6BF64E1A7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1FF07F-CF41-4677-8289-FBE768FE82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F4E21-65FF-4910-B111-C53874A4B5EC}"/>
              </a:ext>
            </a:extLst>
          </p:cNvPr>
          <p:cNvSpPr>
            <a:spLocks noGrp="1"/>
          </p:cNvSpPr>
          <p:nvPr>
            <p:ph type="dt" sz="half" idx="10"/>
          </p:nvPr>
        </p:nvSpPr>
        <p:spPr/>
        <p:txBody>
          <a:bodyPr/>
          <a:lstStyle/>
          <a:p>
            <a:fld id="{2663993D-7557-448C-AE5B-4FFC36F8C3F7}" type="datetime1">
              <a:rPr lang="en-US" smtClean="0"/>
              <a:t>4/18/2022</a:t>
            </a:fld>
            <a:endParaRPr lang="en-US"/>
          </a:p>
        </p:txBody>
      </p:sp>
      <p:sp>
        <p:nvSpPr>
          <p:cNvPr id="5" name="Footer Placeholder 4">
            <a:extLst>
              <a:ext uri="{FF2B5EF4-FFF2-40B4-BE49-F238E27FC236}">
                <a16:creationId xmlns:a16="http://schemas.microsoft.com/office/drawing/2014/main" id="{8D7345F0-A78C-4791-AD56-850849D0D27F}"/>
              </a:ext>
            </a:extLst>
          </p:cNvPr>
          <p:cNvSpPr>
            <a:spLocks noGrp="1"/>
          </p:cNvSpPr>
          <p:nvPr>
            <p:ph type="ftr" sz="quarter" idx="11"/>
          </p:nvPr>
        </p:nvSpPr>
        <p:spPr/>
        <p:txBody>
          <a:body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87356C6C-5D80-4DF0-9140-FC4FEBCF07E5}"/>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292034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71520-0121-4C12-917E-243A5DB143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EC816D-4D6F-47AE-8BFD-7C96F2AE580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AF5096-B325-48FB-89C9-29B5CE5D37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F7DBCA-3490-4B0F-B5A5-3D98217CCD00}"/>
              </a:ext>
            </a:extLst>
          </p:cNvPr>
          <p:cNvSpPr>
            <a:spLocks noGrp="1"/>
          </p:cNvSpPr>
          <p:nvPr>
            <p:ph type="dt" sz="half" idx="10"/>
          </p:nvPr>
        </p:nvSpPr>
        <p:spPr/>
        <p:txBody>
          <a:bodyPr/>
          <a:lstStyle/>
          <a:p>
            <a:fld id="{523D5911-8B8F-4CAA-A98B-053D8DE7794B}" type="datetime1">
              <a:rPr lang="en-US" smtClean="0"/>
              <a:t>4/18/2022</a:t>
            </a:fld>
            <a:endParaRPr lang="en-US"/>
          </a:p>
        </p:txBody>
      </p:sp>
      <p:sp>
        <p:nvSpPr>
          <p:cNvPr id="6" name="Footer Placeholder 5">
            <a:extLst>
              <a:ext uri="{FF2B5EF4-FFF2-40B4-BE49-F238E27FC236}">
                <a16:creationId xmlns:a16="http://schemas.microsoft.com/office/drawing/2014/main" id="{DF0CD6C0-66C4-43E4-96BD-C6EB8D1664FC}"/>
              </a:ext>
            </a:extLst>
          </p:cNvPr>
          <p:cNvSpPr>
            <a:spLocks noGrp="1"/>
          </p:cNvSpPr>
          <p:nvPr>
            <p:ph type="ftr" sz="quarter" idx="11"/>
          </p:nvPr>
        </p:nvSpPr>
        <p:spPr/>
        <p:txBody>
          <a:bodyPr/>
          <a:lstStyle/>
          <a:p>
            <a:r>
              <a:rPr lang="en-US"/>
              <a:t>Continental Retirement Plan for Technicians and Related Employees 4/2022</a:t>
            </a:r>
          </a:p>
        </p:txBody>
      </p:sp>
      <p:sp>
        <p:nvSpPr>
          <p:cNvPr id="7" name="Slide Number Placeholder 6">
            <a:extLst>
              <a:ext uri="{FF2B5EF4-FFF2-40B4-BE49-F238E27FC236}">
                <a16:creationId xmlns:a16="http://schemas.microsoft.com/office/drawing/2014/main" id="{DF10D3C0-D07D-4643-8899-2B4D4A11EC37}"/>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3070138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D4975-20C5-47EE-BCC7-0354AD9E85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5FA160-43CC-494E-AFAF-7D25D76021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29FA19A-F369-4E07-BA6D-B3AD7CBD6DD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FCFBAF-335B-4DFA-BA4C-BAFA8B2A09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A516919-4F4D-4483-8534-296D8A0B6D5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D4CF3F-F727-4990-A511-8CE16FB3A165}"/>
              </a:ext>
            </a:extLst>
          </p:cNvPr>
          <p:cNvSpPr>
            <a:spLocks noGrp="1"/>
          </p:cNvSpPr>
          <p:nvPr>
            <p:ph type="dt" sz="half" idx="10"/>
          </p:nvPr>
        </p:nvSpPr>
        <p:spPr/>
        <p:txBody>
          <a:bodyPr/>
          <a:lstStyle/>
          <a:p>
            <a:fld id="{C8CE80D2-6C73-4378-B7FE-B4835ABD1D8B}" type="datetime1">
              <a:rPr lang="en-US" smtClean="0"/>
              <a:t>4/18/2022</a:t>
            </a:fld>
            <a:endParaRPr lang="en-US"/>
          </a:p>
        </p:txBody>
      </p:sp>
      <p:sp>
        <p:nvSpPr>
          <p:cNvPr id="8" name="Footer Placeholder 7">
            <a:extLst>
              <a:ext uri="{FF2B5EF4-FFF2-40B4-BE49-F238E27FC236}">
                <a16:creationId xmlns:a16="http://schemas.microsoft.com/office/drawing/2014/main" id="{F41E0E24-063C-45FD-8F20-7D85EAC7E599}"/>
              </a:ext>
            </a:extLst>
          </p:cNvPr>
          <p:cNvSpPr>
            <a:spLocks noGrp="1"/>
          </p:cNvSpPr>
          <p:nvPr>
            <p:ph type="ftr" sz="quarter" idx="11"/>
          </p:nvPr>
        </p:nvSpPr>
        <p:spPr/>
        <p:txBody>
          <a:bodyPr/>
          <a:lstStyle/>
          <a:p>
            <a:r>
              <a:rPr lang="en-US"/>
              <a:t>Continental Retirement Plan for Technicians and Related Employees 4/2022</a:t>
            </a:r>
          </a:p>
        </p:txBody>
      </p:sp>
      <p:sp>
        <p:nvSpPr>
          <p:cNvPr id="9" name="Slide Number Placeholder 8">
            <a:extLst>
              <a:ext uri="{FF2B5EF4-FFF2-40B4-BE49-F238E27FC236}">
                <a16:creationId xmlns:a16="http://schemas.microsoft.com/office/drawing/2014/main" id="{0CE887F2-2CD8-43DD-AD8E-E48ED60B05C8}"/>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30049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78861-E6B1-4543-AAB4-8A1DCDD1A3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FEB76C-1506-4053-9063-62DB1754B740}"/>
              </a:ext>
            </a:extLst>
          </p:cNvPr>
          <p:cNvSpPr>
            <a:spLocks noGrp="1"/>
          </p:cNvSpPr>
          <p:nvPr>
            <p:ph type="dt" sz="half" idx="10"/>
          </p:nvPr>
        </p:nvSpPr>
        <p:spPr/>
        <p:txBody>
          <a:bodyPr/>
          <a:lstStyle/>
          <a:p>
            <a:fld id="{1D334045-24F4-41B1-940D-1A4F2471DB0B}" type="datetime1">
              <a:rPr lang="en-US" smtClean="0"/>
              <a:t>4/18/2022</a:t>
            </a:fld>
            <a:endParaRPr lang="en-US"/>
          </a:p>
        </p:txBody>
      </p:sp>
      <p:sp>
        <p:nvSpPr>
          <p:cNvPr id="4" name="Footer Placeholder 3">
            <a:extLst>
              <a:ext uri="{FF2B5EF4-FFF2-40B4-BE49-F238E27FC236}">
                <a16:creationId xmlns:a16="http://schemas.microsoft.com/office/drawing/2014/main" id="{35E9FD8F-4F53-4CE3-BE5E-92F321AE3B5D}"/>
              </a:ext>
            </a:extLst>
          </p:cNvPr>
          <p:cNvSpPr>
            <a:spLocks noGrp="1"/>
          </p:cNvSpPr>
          <p:nvPr>
            <p:ph type="ftr" sz="quarter" idx="11"/>
          </p:nvPr>
        </p:nvSpPr>
        <p:spPr/>
        <p:txBody>
          <a:bodyPr/>
          <a:lstStyle/>
          <a:p>
            <a:r>
              <a:rPr lang="en-US"/>
              <a:t>Continental Retirement Plan for Technicians and Related Employees 4/2022</a:t>
            </a:r>
          </a:p>
        </p:txBody>
      </p:sp>
      <p:sp>
        <p:nvSpPr>
          <p:cNvPr id="5" name="Slide Number Placeholder 4">
            <a:extLst>
              <a:ext uri="{FF2B5EF4-FFF2-40B4-BE49-F238E27FC236}">
                <a16:creationId xmlns:a16="http://schemas.microsoft.com/office/drawing/2014/main" id="{78B94C84-042A-4170-B6C9-D04B2F59D44B}"/>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216253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0CAD94-1FAD-4BCD-AC28-F160D06C150B}"/>
              </a:ext>
            </a:extLst>
          </p:cNvPr>
          <p:cNvSpPr>
            <a:spLocks noGrp="1"/>
          </p:cNvSpPr>
          <p:nvPr>
            <p:ph type="dt" sz="half" idx="10"/>
          </p:nvPr>
        </p:nvSpPr>
        <p:spPr/>
        <p:txBody>
          <a:bodyPr/>
          <a:lstStyle/>
          <a:p>
            <a:fld id="{275B15E1-BFFC-4EBB-B879-BF7785061B58}" type="datetime1">
              <a:rPr lang="en-US" smtClean="0"/>
              <a:t>4/18/2022</a:t>
            </a:fld>
            <a:endParaRPr lang="en-US"/>
          </a:p>
        </p:txBody>
      </p:sp>
      <p:sp>
        <p:nvSpPr>
          <p:cNvPr id="3" name="Footer Placeholder 2">
            <a:extLst>
              <a:ext uri="{FF2B5EF4-FFF2-40B4-BE49-F238E27FC236}">
                <a16:creationId xmlns:a16="http://schemas.microsoft.com/office/drawing/2014/main" id="{3C57AFB7-E754-4813-ACD5-6A872612C281}"/>
              </a:ext>
            </a:extLst>
          </p:cNvPr>
          <p:cNvSpPr>
            <a:spLocks noGrp="1"/>
          </p:cNvSpPr>
          <p:nvPr>
            <p:ph type="ftr" sz="quarter" idx="11"/>
          </p:nvPr>
        </p:nvSpPr>
        <p:spPr/>
        <p:txBody>
          <a:bodyPr/>
          <a:lstStyle/>
          <a:p>
            <a:r>
              <a:rPr lang="en-US"/>
              <a:t>Continental Retirement Plan for Technicians and Related Employees 4/2022</a:t>
            </a:r>
          </a:p>
        </p:txBody>
      </p:sp>
      <p:sp>
        <p:nvSpPr>
          <p:cNvPr id="4" name="Slide Number Placeholder 3">
            <a:extLst>
              <a:ext uri="{FF2B5EF4-FFF2-40B4-BE49-F238E27FC236}">
                <a16:creationId xmlns:a16="http://schemas.microsoft.com/office/drawing/2014/main" id="{45E3F2DC-B4E7-4334-95EF-F2742F8DA5B5}"/>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1525471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B6B94-6DD9-4162-A25E-E60459475E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1CEB04-0C54-4ED4-82E1-AC5A908915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904F13-9708-4FBD-A77C-79CB5671FA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4D79D0-B454-483B-BDA6-58F500146307}"/>
              </a:ext>
            </a:extLst>
          </p:cNvPr>
          <p:cNvSpPr>
            <a:spLocks noGrp="1"/>
          </p:cNvSpPr>
          <p:nvPr>
            <p:ph type="dt" sz="half" idx="10"/>
          </p:nvPr>
        </p:nvSpPr>
        <p:spPr/>
        <p:txBody>
          <a:bodyPr/>
          <a:lstStyle/>
          <a:p>
            <a:fld id="{45002171-79D0-4B4A-B7F4-3A3DB5B16522}" type="datetime1">
              <a:rPr lang="en-US" smtClean="0"/>
              <a:t>4/18/2022</a:t>
            </a:fld>
            <a:endParaRPr lang="en-US"/>
          </a:p>
        </p:txBody>
      </p:sp>
      <p:sp>
        <p:nvSpPr>
          <p:cNvPr id="6" name="Footer Placeholder 5">
            <a:extLst>
              <a:ext uri="{FF2B5EF4-FFF2-40B4-BE49-F238E27FC236}">
                <a16:creationId xmlns:a16="http://schemas.microsoft.com/office/drawing/2014/main" id="{2B96E86B-788D-43DB-83FC-6ED1A89676FA}"/>
              </a:ext>
            </a:extLst>
          </p:cNvPr>
          <p:cNvSpPr>
            <a:spLocks noGrp="1"/>
          </p:cNvSpPr>
          <p:nvPr>
            <p:ph type="ftr" sz="quarter" idx="11"/>
          </p:nvPr>
        </p:nvSpPr>
        <p:spPr/>
        <p:txBody>
          <a:bodyPr/>
          <a:lstStyle/>
          <a:p>
            <a:r>
              <a:rPr lang="en-US"/>
              <a:t>Continental Retirement Plan for Technicians and Related Employees 4/2022</a:t>
            </a:r>
          </a:p>
        </p:txBody>
      </p:sp>
      <p:sp>
        <p:nvSpPr>
          <p:cNvPr id="7" name="Slide Number Placeholder 6">
            <a:extLst>
              <a:ext uri="{FF2B5EF4-FFF2-40B4-BE49-F238E27FC236}">
                <a16:creationId xmlns:a16="http://schemas.microsoft.com/office/drawing/2014/main" id="{A7148B1E-3A42-467F-B929-EB7AF8F2F86C}"/>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2477180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A4E72-1113-43FC-8CDC-702B4DBF38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FBD433-CD81-435C-8F9F-0D1725B734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D493D6-F99E-459D-96F6-5759537D9E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6C25BA4-C5A6-40E6-9663-7E4B561E2E61}"/>
              </a:ext>
            </a:extLst>
          </p:cNvPr>
          <p:cNvSpPr>
            <a:spLocks noGrp="1"/>
          </p:cNvSpPr>
          <p:nvPr>
            <p:ph type="dt" sz="half" idx="10"/>
          </p:nvPr>
        </p:nvSpPr>
        <p:spPr/>
        <p:txBody>
          <a:bodyPr/>
          <a:lstStyle/>
          <a:p>
            <a:fld id="{887BA1CA-514A-4C75-AFC4-46BF642BE13B}" type="datetime1">
              <a:rPr lang="en-US" smtClean="0"/>
              <a:t>4/18/2022</a:t>
            </a:fld>
            <a:endParaRPr lang="en-US"/>
          </a:p>
        </p:txBody>
      </p:sp>
      <p:sp>
        <p:nvSpPr>
          <p:cNvPr id="6" name="Footer Placeholder 5">
            <a:extLst>
              <a:ext uri="{FF2B5EF4-FFF2-40B4-BE49-F238E27FC236}">
                <a16:creationId xmlns:a16="http://schemas.microsoft.com/office/drawing/2014/main" id="{13E63D3F-A575-4AD6-8E1E-EA5AC7439E22}"/>
              </a:ext>
            </a:extLst>
          </p:cNvPr>
          <p:cNvSpPr>
            <a:spLocks noGrp="1"/>
          </p:cNvSpPr>
          <p:nvPr>
            <p:ph type="ftr" sz="quarter" idx="11"/>
          </p:nvPr>
        </p:nvSpPr>
        <p:spPr/>
        <p:txBody>
          <a:bodyPr/>
          <a:lstStyle/>
          <a:p>
            <a:r>
              <a:rPr lang="en-US"/>
              <a:t>Continental Retirement Plan for Technicians and Related Employees 4/2022</a:t>
            </a:r>
          </a:p>
        </p:txBody>
      </p:sp>
      <p:sp>
        <p:nvSpPr>
          <p:cNvPr id="7" name="Slide Number Placeholder 6">
            <a:extLst>
              <a:ext uri="{FF2B5EF4-FFF2-40B4-BE49-F238E27FC236}">
                <a16:creationId xmlns:a16="http://schemas.microsoft.com/office/drawing/2014/main" id="{5C810891-CAE6-41C4-8FAF-933FFFAB60C7}"/>
              </a:ext>
            </a:extLst>
          </p:cNvPr>
          <p:cNvSpPr>
            <a:spLocks noGrp="1"/>
          </p:cNvSpPr>
          <p:nvPr>
            <p:ph type="sldNum" sz="quarter" idx="12"/>
          </p:nvPr>
        </p:nvSpPr>
        <p:spPr/>
        <p:txBody>
          <a:bodyPr/>
          <a:lstStyle/>
          <a:p>
            <a:fld id="{B36596C1-D8A5-4756-A4E3-8D08B41D1971}" type="slidenum">
              <a:rPr lang="en-US" smtClean="0"/>
              <a:t>‹#›</a:t>
            </a:fld>
            <a:endParaRPr lang="en-US"/>
          </a:p>
        </p:txBody>
      </p:sp>
    </p:spTree>
    <p:extLst>
      <p:ext uri="{BB962C8B-B14F-4D97-AF65-F5344CB8AC3E}">
        <p14:creationId xmlns:p14="http://schemas.microsoft.com/office/powerpoint/2010/main" val="701076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76CC4F-C2ED-43F4-B8C3-98B150440E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2A0DFD-8819-4EA8-9415-D138134CF2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122125-65FB-44A9-9D6F-7D0F33D526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FC594F-BFF8-4871-B1E9-C14772D4A8F9}" type="datetime1">
              <a:rPr lang="en-US" smtClean="0"/>
              <a:t>4/18/2022</a:t>
            </a:fld>
            <a:endParaRPr lang="en-US"/>
          </a:p>
        </p:txBody>
      </p:sp>
      <p:sp>
        <p:nvSpPr>
          <p:cNvPr id="5" name="Footer Placeholder 4">
            <a:extLst>
              <a:ext uri="{FF2B5EF4-FFF2-40B4-BE49-F238E27FC236}">
                <a16:creationId xmlns:a16="http://schemas.microsoft.com/office/drawing/2014/main" id="{390F9D5E-AFA3-4F23-AF6A-1E3B40B70D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Continental Retirement Plan for Technicians and Related Employees 4/2022</a:t>
            </a:r>
          </a:p>
        </p:txBody>
      </p:sp>
      <p:sp>
        <p:nvSpPr>
          <p:cNvPr id="6" name="Slide Number Placeholder 5">
            <a:extLst>
              <a:ext uri="{FF2B5EF4-FFF2-40B4-BE49-F238E27FC236}">
                <a16:creationId xmlns:a16="http://schemas.microsoft.com/office/drawing/2014/main" id="{2A8E0832-0F68-4BFD-8398-5D5BB8FCF7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6596C1-D8A5-4756-A4E3-8D08B41D1971}" type="slidenum">
              <a:rPr lang="en-US" smtClean="0"/>
              <a:t>‹#›</a:t>
            </a:fld>
            <a:endParaRPr lang="en-US"/>
          </a:p>
        </p:txBody>
      </p:sp>
    </p:spTree>
    <p:extLst>
      <p:ext uri="{BB962C8B-B14F-4D97-AF65-F5344CB8AC3E}">
        <p14:creationId xmlns:p14="http://schemas.microsoft.com/office/powerpoint/2010/main" val="240307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1DBB20-1CB4-40D6-A533-14B711D3BEA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499" y="6402175"/>
            <a:ext cx="1576389" cy="235238"/>
          </a:xfrm>
          <a:prstGeom prst="rect">
            <a:avLst/>
          </a:prstGeom>
        </p:spPr>
      </p:pic>
      <p:sp>
        <p:nvSpPr>
          <p:cNvPr id="6" name="Rectangle 5">
            <a:extLst>
              <a:ext uri="{FF2B5EF4-FFF2-40B4-BE49-F238E27FC236}">
                <a16:creationId xmlns:a16="http://schemas.microsoft.com/office/drawing/2014/main" id="{B263DF8C-55E7-41EA-B29C-D0259F4FA0F4}"/>
              </a:ext>
            </a:extLst>
          </p:cNvPr>
          <p:cNvSpPr/>
          <p:nvPr/>
        </p:nvSpPr>
        <p:spPr>
          <a:xfrm>
            <a:off x="1359693" y="849196"/>
            <a:ext cx="6096000" cy="2308324"/>
          </a:xfrm>
          <a:prstGeom prst="rect">
            <a:avLst/>
          </a:prstGeom>
        </p:spPr>
        <p:txBody>
          <a:bodyPr>
            <a:sp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Continental Retirement Plan (CARP)</a:t>
            </a:r>
            <a:br>
              <a:rPr lang="en-US" sz="3600" b="1" dirty="0">
                <a:solidFill>
                  <a:schemeClr val="accent1">
                    <a:lumMod val="75000"/>
                  </a:schemeClr>
                </a:solidFill>
                <a:latin typeface="Arial" panose="020B0604020202020204" pitchFamily="34" charset="0"/>
                <a:cs typeface="Arial" panose="020B0604020202020204" pitchFamily="34" charset="0"/>
              </a:rPr>
            </a:br>
            <a:r>
              <a:rPr lang="en-US" sz="3600" b="1" dirty="0">
                <a:solidFill>
                  <a:schemeClr val="accent1">
                    <a:lumMod val="75000"/>
                  </a:schemeClr>
                </a:solidFill>
                <a:latin typeface="Arial" panose="020B0604020202020204" pitchFamily="34" charset="0"/>
                <a:cs typeface="Arial" panose="020B0604020202020204" pitchFamily="34" charset="0"/>
              </a:rPr>
              <a:t>Overview for Technicians and Related Employees</a:t>
            </a:r>
          </a:p>
        </p:txBody>
      </p:sp>
      <p:sp>
        <p:nvSpPr>
          <p:cNvPr id="7" name="Rectangle 6">
            <a:extLst>
              <a:ext uri="{FF2B5EF4-FFF2-40B4-BE49-F238E27FC236}">
                <a16:creationId xmlns:a16="http://schemas.microsoft.com/office/drawing/2014/main" id="{124EF092-072A-4846-A0DB-9FEBB54DF7B1}"/>
              </a:ext>
            </a:extLst>
          </p:cNvPr>
          <p:cNvSpPr/>
          <p:nvPr/>
        </p:nvSpPr>
        <p:spPr>
          <a:xfrm>
            <a:off x="1359693" y="3531204"/>
            <a:ext cx="1165704" cy="338554"/>
          </a:xfrm>
          <a:prstGeom prst="rect">
            <a:avLst/>
          </a:prstGeom>
        </p:spPr>
        <p:txBody>
          <a:bodyPr wrap="none">
            <a:spAutoFit/>
          </a:bodyPr>
          <a:lstStyle/>
          <a:p>
            <a:r>
              <a:rPr lang="en-US" sz="1600" b="1" dirty="0">
                <a:latin typeface="Arial" panose="020B0604020202020204" pitchFamily="34" charset="0"/>
                <a:cs typeface="Arial" panose="020B0604020202020204" pitchFamily="34" charset="0"/>
              </a:rPr>
              <a:t>April 2022</a:t>
            </a:r>
          </a:p>
        </p:txBody>
      </p:sp>
      <p:pic>
        <p:nvPicPr>
          <p:cNvPr id="9" name="Picture 8" descr="A picture containing text, sky, outdoor, plane&#10;&#10;Description automatically generated">
            <a:extLst>
              <a:ext uri="{FF2B5EF4-FFF2-40B4-BE49-F238E27FC236}">
                <a16:creationId xmlns:a16="http://schemas.microsoft.com/office/drawing/2014/main" id="{6282B1C5-799E-4980-BEE6-E91B223609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59149" y="0"/>
            <a:ext cx="4061097" cy="6858000"/>
          </a:xfrm>
          <a:prstGeom prst="rect">
            <a:avLst/>
          </a:prstGeom>
        </p:spPr>
      </p:pic>
    </p:spTree>
    <p:extLst>
      <p:ext uri="{BB962C8B-B14F-4D97-AF65-F5344CB8AC3E}">
        <p14:creationId xmlns:p14="http://schemas.microsoft.com/office/powerpoint/2010/main" val="129987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818C5-C202-4CB9-9488-6B2865068043}"/>
              </a:ext>
            </a:extLst>
          </p:cNvPr>
          <p:cNvSpPr>
            <a:spLocks noGrp="1"/>
          </p:cNvSpPr>
          <p:nvPr>
            <p:ph type="title"/>
          </p:nvPr>
        </p:nvSpPr>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Definitions – Types of Service under CARP</a:t>
            </a:r>
          </a:p>
        </p:txBody>
      </p:sp>
      <p:sp>
        <p:nvSpPr>
          <p:cNvPr id="3" name="Content Placeholder 2">
            <a:extLst>
              <a:ext uri="{FF2B5EF4-FFF2-40B4-BE49-F238E27FC236}">
                <a16:creationId xmlns:a16="http://schemas.microsoft.com/office/drawing/2014/main" id="{EAA5F472-C78E-45A6-8129-B46B042654DB}"/>
              </a:ext>
            </a:extLst>
          </p:cNvPr>
          <p:cNvSpPr>
            <a:spLocks noGrp="1"/>
          </p:cNvSpPr>
          <p:nvPr>
            <p:ph idx="1"/>
          </p:nvPr>
        </p:nvSpPr>
        <p:spPr/>
        <p:txBody>
          <a:bodyPr/>
          <a:lstStyle/>
          <a:p>
            <a:pPr marL="0" indent="0">
              <a:buNone/>
            </a:pPr>
            <a:r>
              <a:rPr lang="en-US" sz="2000" b="1" dirty="0">
                <a:latin typeface="Arial" panose="020B0604020202020204" pitchFamily="34" charset="0"/>
                <a:cs typeface="Arial" panose="020B0604020202020204" pitchFamily="34" charset="0"/>
              </a:rPr>
              <a:t>Service Types</a:t>
            </a:r>
            <a:r>
              <a:rPr lang="en-US" sz="2000" dirty="0">
                <a:latin typeface="Arial" panose="020B0604020202020204" pitchFamily="34" charset="0"/>
                <a:cs typeface="Arial" panose="020B0604020202020204" pitchFamily="34" charset="0"/>
              </a:rPr>
              <a:t>:</a:t>
            </a:r>
          </a:p>
          <a:p>
            <a:pPr marL="455612" lvl="1" indent="0">
              <a:buNone/>
            </a:pPr>
            <a:r>
              <a:rPr lang="en-US" sz="2000" b="1" u="sng" dirty="0">
                <a:latin typeface="Arial" panose="020B0604020202020204" pitchFamily="34" charset="0"/>
                <a:cs typeface="Arial" panose="020B0604020202020204" pitchFamily="34" charset="0"/>
              </a:rPr>
              <a:t>Vesting service</a:t>
            </a:r>
            <a:r>
              <a:rPr lang="en-US" sz="2000" dirty="0">
                <a:latin typeface="Arial" panose="020B0604020202020204" pitchFamily="34" charset="0"/>
                <a:cs typeface="Arial" panose="020B0604020202020204" pitchFamily="34" charset="0"/>
              </a:rPr>
              <a:t>: is used to determine a participant’s right to the accrued benefit, eligibility for Early Retirement, and to determine eligibility for the Lump Sum Optional Form of Payment under CARP.  Participants become vested in a benefit from the Plan when they complete five (5) years of vesting service or when reaching age 65.</a:t>
            </a:r>
          </a:p>
          <a:p>
            <a:pPr marL="455612" lvl="1" indent="0">
              <a:buNone/>
            </a:pPr>
            <a:endParaRPr lang="en-US" sz="2000" dirty="0">
              <a:latin typeface="Arial" panose="020B0604020202020204" pitchFamily="34" charset="0"/>
              <a:cs typeface="Arial" panose="020B0604020202020204" pitchFamily="34" charset="0"/>
            </a:endParaRPr>
          </a:p>
          <a:p>
            <a:pPr marL="455612" lvl="1" indent="0">
              <a:buNone/>
            </a:pPr>
            <a:r>
              <a:rPr lang="en-US" sz="2000" b="1" u="sng" dirty="0">
                <a:latin typeface="Arial" panose="020B0604020202020204" pitchFamily="34" charset="0"/>
                <a:cs typeface="Arial" panose="020B0604020202020204" pitchFamily="34" charset="0"/>
              </a:rPr>
              <a:t>Benefit service</a:t>
            </a:r>
            <a:r>
              <a:rPr lang="en-US" sz="2000" dirty="0">
                <a:latin typeface="Arial" panose="020B0604020202020204" pitchFamily="34" charset="0"/>
                <a:cs typeface="Arial" panose="020B0604020202020204" pitchFamily="34" charset="0"/>
              </a:rPr>
              <a:t>: is a component used in the calculation of a participant’s accrued benefit under the Plan.  Participants will accrue benefit service as long as they are actively employed in an eligible workgroup.  If a participant transfers to a workgroup that is not CARP eligible, the benefit service accruals will cease while vesting service will continue to accrue.</a:t>
            </a:r>
          </a:p>
          <a:p>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CB6F205-1880-49EA-99B0-6E850214A3F0}"/>
              </a:ext>
            </a:extLst>
          </p:cNvPr>
          <p:cNvSpPr>
            <a:spLocks noGrp="1"/>
          </p:cNvSpPr>
          <p:nvPr>
            <p:ph type="sldNum" sz="quarter" idx="12"/>
          </p:nvPr>
        </p:nvSpPr>
        <p:spPr/>
        <p:txBody>
          <a:bodyPr/>
          <a:lstStyle/>
          <a:p>
            <a:fld id="{B36596C1-D8A5-4756-A4E3-8D08B41D1971}" type="slidenum">
              <a:rPr lang="en-US" smtClean="0"/>
              <a:t>2</a:t>
            </a:fld>
            <a:endParaRPr lang="en-US"/>
          </a:p>
        </p:txBody>
      </p:sp>
      <p:sp>
        <p:nvSpPr>
          <p:cNvPr id="6" name="Footer Placeholder 5">
            <a:extLst>
              <a:ext uri="{FF2B5EF4-FFF2-40B4-BE49-F238E27FC236}">
                <a16:creationId xmlns:a16="http://schemas.microsoft.com/office/drawing/2014/main" id="{2EE873FF-2678-4011-B126-EBB34C3873F4}"/>
              </a:ext>
            </a:extLst>
          </p:cNvPr>
          <p:cNvSpPr>
            <a:spLocks noGrp="1"/>
          </p:cNvSpPr>
          <p:nvPr>
            <p:ph type="ftr" sz="quarter" idx="11"/>
          </p:nvPr>
        </p:nvSpPr>
        <p:spPr>
          <a:xfrm>
            <a:off x="3338817" y="6356350"/>
            <a:ext cx="4999839" cy="365125"/>
          </a:xfrm>
        </p:spPr>
        <p:txBody>
          <a:bodyPr/>
          <a:lstStyle/>
          <a:p>
            <a:r>
              <a:rPr lang="en-US"/>
              <a:t>Continental Retirement Plan for Technicians and Related Employees 4/2022</a:t>
            </a:r>
            <a:endParaRPr lang="en-US" dirty="0"/>
          </a:p>
        </p:txBody>
      </p:sp>
    </p:spTree>
    <p:extLst>
      <p:ext uri="{BB962C8B-B14F-4D97-AF65-F5344CB8AC3E}">
        <p14:creationId xmlns:p14="http://schemas.microsoft.com/office/powerpoint/2010/main" val="208355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956BE-734A-46FD-882D-0BE436B747D5}"/>
              </a:ext>
            </a:extLst>
          </p:cNvPr>
          <p:cNvSpPr>
            <a:spLocks noGrp="1"/>
          </p:cNvSpPr>
          <p:nvPr>
            <p:ph type="title"/>
          </p:nvPr>
        </p:nvSpPr>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Other Important Definitions</a:t>
            </a:r>
          </a:p>
        </p:txBody>
      </p:sp>
      <p:sp>
        <p:nvSpPr>
          <p:cNvPr id="3" name="Content Placeholder 2">
            <a:extLst>
              <a:ext uri="{FF2B5EF4-FFF2-40B4-BE49-F238E27FC236}">
                <a16:creationId xmlns:a16="http://schemas.microsoft.com/office/drawing/2014/main" id="{393B9EA2-8A45-43E5-9624-32A76330296C}"/>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Compensation (a.k.a. pensionable pay)*</a:t>
            </a:r>
          </a:p>
          <a:p>
            <a:pPr lvl="1"/>
            <a:r>
              <a:rPr lang="en-US" dirty="0">
                <a:latin typeface="Arial" panose="020B0604020202020204" pitchFamily="34" charset="0"/>
                <a:cs typeface="Arial" panose="020B0604020202020204" pitchFamily="34" charset="0"/>
              </a:rPr>
              <a:t>Pay/compensation used in the calculation is regular pay</a:t>
            </a:r>
          </a:p>
          <a:p>
            <a:pPr lvl="1"/>
            <a:r>
              <a:rPr lang="en-US" dirty="0">
                <a:latin typeface="Arial" panose="020B0604020202020204" pitchFamily="34" charset="0"/>
                <a:cs typeface="Arial" panose="020B0604020202020204" pitchFamily="34" charset="0"/>
              </a:rPr>
              <a:t>Excludes bonuses or commissions, severance pay, reimbursements for expenses, vacation paid after separation, Profit Sharing &amp; on-time bonuses</a:t>
            </a:r>
          </a:p>
          <a:p>
            <a:pPr lvl="1"/>
            <a:r>
              <a:rPr lang="en-US" dirty="0">
                <a:latin typeface="Arial" panose="020B0604020202020204" pitchFamily="34" charset="0"/>
                <a:cs typeface="Arial" panose="020B0604020202020204" pitchFamily="34" charset="0"/>
              </a:rPr>
              <a:t>The highest 5 consecutive years of pay out of the last 10 years</a:t>
            </a:r>
          </a:p>
          <a:p>
            <a:pPr marL="454025" lvl="1" indent="0">
              <a:buNone/>
            </a:pPr>
            <a:endParaRPr lang="en-US" sz="2000" dirty="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1000" dirty="0">
                <a:latin typeface="Arial" panose="020B0604020202020204" pitchFamily="34" charset="0"/>
                <a:cs typeface="Arial" panose="020B0604020202020204" pitchFamily="34" charset="0"/>
              </a:rPr>
              <a:t>               * Refer to the Continental Retirement Plan document for all the specifics on compensation eligibility</a:t>
            </a:r>
          </a:p>
          <a:p>
            <a:pPr marL="0" indent="0">
              <a:buNone/>
            </a:pPr>
            <a:endParaRPr lang="en-US" dirty="0"/>
          </a:p>
        </p:txBody>
      </p:sp>
      <p:sp>
        <p:nvSpPr>
          <p:cNvPr id="5" name="Slide Number Placeholder 4">
            <a:extLst>
              <a:ext uri="{FF2B5EF4-FFF2-40B4-BE49-F238E27FC236}">
                <a16:creationId xmlns:a16="http://schemas.microsoft.com/office/drawing/2014/main" id="{1619B7C9-1E9D-4AFC-8CB1-F97B64DED8B8}"/>
              </a:ext>
            </a:extLst>
          </p:cNvPr>
          <p:cNvSpPr>
            <a:spLocks noGrp="1"/>
          </p:cNvSpPr>
          <p:nvPr>
            <p:ph type="sldNum" sz="quarter" idx="12"/>
          </p:nvPr>
        </p:nvSpPr>
        <p:spPr/>
        <p:txBody>
          <a:bodyPr/>
          <a:lstStyle/>
          <a:p>
            <a:fld id="{B36596C1-D8A5-4756-A4E3-8D08B41D1971}" type="slidenum">
              <a:rPr lang="en-US" smtClean="0"/>
              <a:t>3</a:t>
            </a:fld>
            <a:endParaRPr lang="en-US"/>
          </a:p>
        </p:txBody>
      </p:sp>
      <p:sp>
        <p:nvSpPr>
          <p:cNvPr id="6" name="Footer Placeholder 5">
            <a:extLst>
              <a:ext uri="{FF2B5EF4-FFF2-40B4-BE49-F238E27FC236}">
                <a16:creationId xmlns:a16="http://schemas.microsoft.com/office/drawing/2014/main" id="{91D63746-90BE-4103-91B9-3372A64F1641}"/>
              </a:ext>
            </a:extLst>
          </p:cNvPr>
          <p:cNvSpPr>
            <a:spLocks noGrp="1"/>
          </p:cNvSpPr>
          <p:nvPr>
            <p:ph type="ftr" sz="quarter" idx="11"/>
          </p:nvPr>
        </p:nvSpPr>
        <p:spPr>
          <a:xfrm>
            <a:off x="3581401" y="6356350"/>
            <a:ext cx="4908258" cy="365125"/>
          </a:xfrm>
        </p:spPr>
        <p:txBody>
          <a:bodyPr/>
          <a:lstStyle/>
          <a:p>
            <a:r>
              <a:rPr lang="en-US"/>
              <a:t>Continental Retirement Plan for Technicians and Related Employees 4/2022</a:t>
            </a:r>
            <a:endParaRPr lang="en-US" dirty="0"/>
          </a:p>
        </p:txBody>
      </p:sp>
    </p:spTree>
    <p:extLst>
      <p:ext uri="{BB962C8B-B14F-4D97-AF65-F5344CB8AC3E}">
        <p14:creationId xmlns:p14="http://schemas.microsoft.com/office/powerpoint/2010/main" val="2210533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6685-2C27-4F1A-8616-81A84A6F0759}"/>
              </a:ext>
            </a:extLst>
          </p:cNvPr>
          <p:cNvSpPr>
            <a:spLocks noGrp="1"/>
          </p:cNvSpPr>
          <p:nvPr>
            <p:ph type="title"/>
          </p:nvPr>
        </p:nvSpPr>
        <p:spPr>
          <a:xfrm>
            <a:off x="838200" y="225985"/>
            <a:ext cx="10423754" cy="1169551"/>
          </a:xfrm>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CARP Formula</a:t>
            </a:r>
          </a:p>
        </p:txBody>
      </p:sp>
      <p:pic>
        <p:nvPicPr>
          <p:cNvPr id="4" name="Picture 4">
            <a:extLst>
              <a:ext uri="{FF2B5EF4-FFF2-40B4-BE49-F238E27FC236}">
                <a16:creationId xmlns:a16="http://schemas.microsoft.com/office/drawing/2014/main" id="{1D6F8640-8557-4057-A8DA-E98205CBC09B}"/>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30045" y="1231172"/>
            <a:ext cx="8977353" cy="3790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a:extLst>
              <a:ext uri="{FF2B5EF4-FFF2-40B4-BE49-F238E27FC236}">
                <a16:creationId xmlns:a16="http://schemas.microsoft.com/office/drawing/2014/main" id="{7FAE62F1-3188-4BD9-8FB3-A6E5921C4FE1}"/>
              </a:ext>
            </a:extLst>
          </p:cNvPr>
          <p:cNvSpPr/>
          <p:nvPr/>
        </p:nvSpPr>
        <p:spPr>
          <a:xfrm>
            <a:off x="838200" y="5110096"/>
            <a:ext cx="6096000" cy="1246495"/>
          </a:xfrm>
          <a:prstGeom prst="rect">
            <a:avLst/>
          </a:prstGeom>
        </p:spPr>
        <p:txBody>
          <a:bodyPr>
            <a:spAutoFit/>
          </a:bodyPr>
          <a:lstStyle/>
          <a:p>
            <a:pPr>
              <a:spcAft>
                <a:spcPts val="600"/>
              </a:spcAft>
              <a:buClrTx/>
              <a:buSzPct val="150000"/>
              <a:buFont typeface="Arial" panose="020B0604020202020204" pitchFamily="34" charset="0"/>
              <a:buChar char="•"/>
            </a:pPr>
            <a:r>
              <a:rPr lang="en-US" sz="1400" dirty="0">
                <a:latin typeface="Arial" panose="020B0604020202020204" pitchFamily="34" charset="0"/>
                <a:cs typeface="Arial" panose="020B0604020202020204" pitchFamily="34" charset="0"/>
              </a:rPr>
              <a:t>   What is Average Social Security Wage Base (ASSWB)?</a:t>
            </a:r>
          </a:p>
          <a:p>
            <a:pPr marL="742950" lvl="1" indent="-285750">
              <a:buClrTx/>
              <a:buSzPct val="150000"/>
              <a:buFont typeface="Wingdings" panose="05000000000000000000" pitchFamily="2" charset="2"/>
              <a:buChar char="ü"/>
            </a:pPr>
            <a:r>
              <a:rPr lang="en-US" sz="1400" dirty="0">
                <a:latin typeface="Arial" panose="020B0604020202020204" pitchFamily="34" charset="0"/>
                <a:cs typeface="Arial" panose="020B0604020202020204" pitchFamily="34" charset="0"/>
              </a:rPr>
              <a:t>It is the average of the Social Security wage base for the 35-year period that ends the year before the year you reach the Social Security Normal Retirement Age (age 65 through age 67 depending on when you were born). </a:t>
            </a:r>
          </a:p>
        </p:txBody>
      </p:sp>
      <p:sp>
        <p:nvSpPr>
          <p:cNvPr id="7" name="Slide Number Placeholder 6">
            <a:extLst>
              <a:ext uri="{FF2B5EF4-FFF2-40B4-BE49-F238E27FC236}">
                <a16:creationId xmlns:a16="http://schemas.microsoft.com/office/drawing/2014/main" id="{63A011F5-4EAE-4788-8DA0-D0369148DDB5}"/>
              </a:ext>
            </a:extLst>
          </p:cNvPr>
          <p:cNvSpPr>
            <a:spLocks noGrp="1"/>
          </p:cNvSpPr>
          <p:nvPr>
            <p:ph type="sldNum" sz="quarter" idx="12"/>
          </p:nvPr>
        </p:nvSpPr>
        <p:spPr/>
        <p:txBody>
          <a:bodyPr/>
          <a:lstStyle/>
          <a:p>
            <a:fld id="{B36596C1-D8A5-4756-A4E3-8D08B41D1971}" type="slidenum">
              <a:rPr lang="en-US" smtClean="0"/>
              <a:t>4</a:t>
            </a:fld>
            <a:endParaRPr lang="en-US"/>
          </a:p>
        </p:txBody>
      </p:sp>
      <p:sp>
        <p:nvSpPr>
          <p:cNvPr id="8" name="Footer Placeholder 7">
            <a:extLst>
              <a:ext uri="{FF2B5EF4-FFF2-40B4-BE49-F238E27FC236}">
                <a16:creationId xmlns:a16="http://schemas.microsoft.com/office/drawing/2014/main" id="{EDF642AF-28E2-4DD4-AC0C-08AC5D47D022}"/>
              </a:ext>
            </a:extLst>
          </p:cNvPr>
          <p:cNvSpPr>
            <a:spLocks noGrp="1"/>
          </p:cNvSpPr>
          <p:nvPr>
            <p:ph type="ftr" sz="quarter" idx="11"/>
          </p:nvPr>
        </p:nvSpPr>
        <p:spPr>
          <a:xfrm>
            <a:off x="3724712" y="6356350"/>
            <a:ext cx="4885888" cy="365125"/>
          </a:xfrm>
        </p:spPr>
        <p:txBody>
          <a:bodyPr/>
          <a:lstStyle/>
          <a:p>
            <a:r>
              <a:rPr lang="en-US"/>
              <a:t>Continental Retirement Plan for Technicians and Related Employees 4/2022</a:t>
            </a:r>
            <a:endParaRPr lang="en-US" dirty="0"/>
          </a:p>
        </p:txBody>
      </p:sp>
    </p:spTree>
    <p:extLst>
      <p:ext uri="{BB962C8B-B14F-4D97-AF65-F5344CB8AC3E}">
        <p14:creationId xmlns:p14="http://schemas.microsoft.com/office/powerpoint/2010/main" val="169983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A5191-F465-4BCC-B6D1-D0C14B7F86FC}"/>
              </a:ext>
            </a:extLst>
          </p:cNvPr>
          <p:cNvSpPr>
            <a:spLocks noGrp="1"/>
          </p:cNvSpPr>
          <p:nvPr>
            <p:ph type="title"/>
          </p:nvPr>
        </p:nvSpPr>
        <p:spPr>
          <a:xfrm>
            <a:off x="838200" y="224306"/>
            <a:ext cx="10436604" cy="1175274"/>
          </a:xfrm>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CARP Formula (cont’d)</a:t>
            </a:r>
          </a:p>
        </p:txBody>
      </p:sp>
      <p:sp>
        <p:nvSpPr>
          <p:cNvPr id="3" name="Content Placeholder 2">
            <a:extLst>
              <a:ext uri="{FF2B5EF4-FFF2-40B4-BE49-F238E27FC236}">
                <a16:creationId xmlns:a16="http://schemas.microsoft.com/office/drawing/2014/main" id="{6A519EAF-2D59-4DF3-8073-529E6AF0CD62}"/>
              </a:ext>
            </a:extLst>
          </p:cNvPr>
          <p:cNvSpPr>
            <a:spLocks noGrp="1"/>
          </p:cNvSpPr>
          <p:nvPr>
            <p:ph idx="1"/>
          </p:nvPr>
        </p:nvSpPr>
        <p:spPr>
          <a:xfrm>
            <a:off x="860364" y="1253331"/>
            <a:ext cx="10515600" cy="4351338"/>
          </a:xfrm>
        </p:spPr>
        <p:txBody>
          <a:bodyPr/>
          <a:lstStyle/>
          <a:p>
            <a:r>
              <a:rPr lang="en-US" sz="2400" dirty="0"/>
              <a:t>Early retirement reduction factors</a:t>
            </a:r>
          </a:p>
          <a:p>
            <a:pPr lvl="1"/>
            <a:r>
              <a:rPr lang="en-US" sz="2000" dirty="0"/>
              <a:t>If you commence your benefit before Normal Retirement Age of 65, your benefit will be reduced</a:t>
            </a:r>
          </a:p>
          <a:p>
            <a:pPr marL="0" indent="0">
              <a:buNone/>
            </a:pPr>
            <a:endParaRPr lang="en-US" dirty="0"/>
          </a:p>
        </p:txBody>
      </p:sp>
      <p:sp>
        <p:nvSpPr>
          <p:cNvPr id="4" name="Footer Placeholder 3">
            <a:extLst>
              <a:ext uri="{FF2B5EF4-FFF2-40B4-BE49-F238E27FC236}">
                <a16:creationId xmlns:a16="http://schemas.microsoft.com/office/drawing/2014/main" id="{D8B885B7-1611-4B29-888A-3535EE51B31E}"/>
              </a:ext>
            </a:extLst>
          </p:cNvPr>
          <p:cNvSpPr>
            <a:spLocks noGrp="1"/>
          </p:cNvSpPr>
          <p:nvPr>
            <p:ph type="ftr" sz="quarter" idx="11"/>
          </p:nvPr>
        </p:nvSpPr>
        <p:spPr>
          <a:xfrm>
            <a:off x="3384259" y="6356350"/>
            <a:ext cx="4971176" cy="365125"/>
          </a:xfrm>
        </p:spPr>
        <p:txBody>
          <a:bodyPr/>
          <a:lstStyle/>
          <a:p>
            <a:r>
              <a:rPr lang="en-US"/>
              <a:t>Continental Retirement Plan for Technicians and Related Employees 4/2022</a:t>
            </a:r>
            <a:endParaRPr lang="en-US" dirty="0"/>
          </a:p>
        </p:txBody>
      </p:sp>
      <p:sp>
        <p:nvSpPr>
          <p:cNvPr id="5" name="Slide Number Placeholder 4">
            <a:extLst>
              <a:ext uri="{FF2B5EF4-FFF2-40B4-BE49-F238E27FC236}">
                <a16:creationId xmlns:a16="http://schemas.microsoft.com/office/drawing/2014/main" id="{DE73B644-F118-4500-A15F-E2C407B0EACF}"/>
              </a:ext>
            </a:extLst>
          </p:cNvPr>
          <p:cNvSpPr>
            <a:spLocks noGrp="1"/>
          </p:cNvSpPr>
          <p:nvPr>
            <p:ph type="sldNum" sz="quarter" idx="12"/>
          </p:nvPr>
        </p:nvSpPr>
        <p:spPr/>
        <p:txBody>
          <a:bodyPr/>
          <a:lstStyle/>
          <a:p>
            <a:fld id="{B36596C1-D8A5-4756-A4E3-8D08B41D1971}" type="slidenum">
              <a:rPr lang="en-US" smtClean="0"/>
              <a:t>5</a:t>
            </a:fld>
            <a:endParaRPr lang="en-US"/>
          </a:p>
        </p:txBody>
      </p:sp>
      <p:pic>
        <p:nvPicPr>
          <p:cNvPr id="6" name="Picture 5">
            <a:extLst>
              <a:ext uri="{FF2B5EF4-FFF2-40B4-BE49-F238E27FC236}">
                <a16:creationId xmlns:a16="http://schemas.microsoft.com/office/drawing/2014/main" id="{8CCAC08B-4174-4E76-BA21-E29B387681AA}"/>
              </a:ext>
            </a:extLst>
          </p:cNvPr>
          <p:cNvPicPr>
            <a:picLocks noChangeAspect="1"/>
          </p:cNvPicPr>
          <p:nvPr/>
        </p:nvPicPr>
        <p:blipFill rotWithShape="1">
          <a:blip r:embed="rId2"/>
          <a:srcRect l="9261" t="18068" r="20579" b="12630"/>
          <a:stretch/>
        </p:blipFill>
        <p:spPr>
          <a:xfrm>
            <a:off x="1335740" y="2336429"/>
            <a:ext cx="6723530" cy="3738283"/>
          </a:xfrm>
          <a:prstGeom prst="rect">
            <a:avLst/>
          </a:prstGeom>
        </p:spPr>
      </p:pic>
    </p:spTree>
    <p:extLst>
      <p:ext uri="{BB962C8B-B14F-4D97-AF65-F5344CB8AC3E}">
        <p14:creationId xmlns:p14="http://schemas.microsoft.com/office/powerpoint/2010/main" val="1423323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181F4-1F60-4932-A5BC-B2B28B5A6AD9}"/>
              </a:ext>
            </a:extLst>
          </p:cNvPr>
          <p:cNvSpPr>
            <a:spLocks noGrp="1"/>
          </p:cNvSpPr>
          <p:nvPr>
            <p:ph type="title"/>
          </p:nvPr>
        </p:nvSpPr>
        <p:spPr/>
        <p:txBody>
          <a:bodyPr>
            <a:normAutofit/>
          </a:bodyPr>
          <a:lstStyle/>
          <a:p>
            <a:r>
              <a:rPr lang="en-US" altLang="en-US" sz="4000" b="1" dirty="0">
                <a:solidFill>
                  <a:schemeClr val="accent1">
                    <a:lumMod val="75000"/>
                  </a:schemeClr>
                </a:solidFill>
                <a:latin typeface="Arial" pitchFamily="34" charset="0"/>
                <a:ea typeface="Calibri" pitchFamily="34" charset="0"/>
                <a:cs typeface="Arial" pitchFamily="34" charset="0"/>
              </a:rPr>
              <a:t>CARP Payment Options and Information </a:t>
            </a:r>
            <a:br>
              <a:rPr lang="en-US" altLang="en-US" dirty="0">
                <a:solidFill>
                  <a:schemeClr val="tx2"/>
                </a:solidFill>
                <a:latin typeface="Arial" pitchFamily="34" charset="0"/>
                <a:cs typeface="Arial" pitchFamily="34" charset="0"/>
              </a:rPr>
            </a:br>
            <a:endParaRPr lang="en-US" dirty="0"/>
          </a:p>
        </p:txBody>
      </p:sp>
      <p:pic>
        <p:nvPicPr>
          <p:cNvPr id="4" name="Content Placeholder 3">
            <a:extLst>
              <a:ext uri="{FF2B5EF4-FFF2-40B4-BE49-F238E27FC236}">
                <a16:creationId xmlns:a16="http://schemas.microsoft.com/office/drawing/2014/main" id="{B84B9617-92E3-4677-B43D-458510F0F6E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63092" y="1629893"/>
            <a:ext cx="6465815" cy="4204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a:extLst>
              <a:ext uri="{FF2B5EF4-FFF2-40B4-BE49-F238E27FC236}">
                <a16:creationId xmlns:a16="http://schemas.microsoft.com/office/drawing/2014/main" id="{99C819AD-C7A6-48B4-8B50-77DAEA6DB13C}"/>
              </a:ext>
            </a:extLst>
          </p:cNvPr>
          <p:cNvSpPr>
            <a:spLocks noGrp="1"/>
          </p:cNvSpPr>
          <p:nvPr>
            <p:ph type="sldNum" sz="quarter" idx="12"/>
          </p:nvPr>
        </p:nvSpPr>
        <p:spPr/>
        <p:txBody>
          <a:bodyPr/>
          <a:lstStyle/>
          <a:p>
            <a:fld id="{B36596C1-D8A5-4756-A4E3-8D08B41D1971}" type="slidenum">
              <a:rPr lang="en-US" smtClean="0"/>
              <a:t>6</a:t>
            </a:fld>
            <a:endParaRPr lang="en-US"/>
          </a:p>
        </p:txBody>
      </p:sp>
      <p:sp>
        <p:nvSpPr>
          <p:cNvPr id="7" name="Footer Placeholder 6">
            <a:extLst>
              <a:ext uri="{FF2B5EF4-FFF2-40B4-BE49-F238E27FC236}">
                <a16:creationId xmlns:a16="http://schemas.microsoft.com/office/drawing/2014/main" id="{63159BE7-D60E-431B-A5F7-DA61531D1D89}"/>
              </a:ext>
            </a:extLst>
          </p:cNvPr>
          <p:cNvSpPr>
            <a:spLocks noGrp="1"/>
          </p:cNvSpPr>
          <p:nvPr>
            <p:ph type="ftr" sz="quarter" idx="11"/>
          </p:nvPr>
        </p:nvSpPr>
        <p:spPr>
          <a:xfrm>
            <a:off x="3674377" y="6356350"/>
            <a:ext cx="4865615" cy="365125"/>
          </a:xfrm>
        </p:spPr>
        <p:txBody>
          <a:bodyPr/>
          <a:lstStyle/>
          <a:p>
            <a:r>
              <a:rPr lang="en-US"/>
              <a:t>Continental Retirement Plan for Technicians and Related Employees 4/2022</a:t>
            </a:r>
            <a:endParaRPr lang="en-US" dirty="0"/>
          </a:p>
        </p:txBody>
      </p:sp>
    </p:spTree>
    <p:extLst>
      <p:ext uri="{BB962C8B-B14F-4D97-AF65-F5344CB8AC3E}">
        <p14:creationId xmlns:p14="http://schemas.microsoft.com/office/powerpoint/2010/main" val="172058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0BF9F-271B-43A6-9042-CC7B19064B7B}"/>
              </a:ext>
            </a:extLst>
          </p:cNvPr>
          <p:cNvSpPr>
            <a:spLocks noGrp="1"/>
          </p:cNvSpPr>
          <p:nvPr>
            <p:ph type="title"/>
          </p:nvPr>
        </p:nvSpPr>
        <p:spPr>
          <a:xfrm>
            <a:off x="824218" y="500062"/>
            <a:ext cx="10515600" cy="1325563"/>
          </a:xfrm>
        </p:spPr>
        <p:txBody>
          <a:bodyPr>
            <a:normAutofit fontScale="90000"/>
          </a:bodyPr>
          <a:lstStyle/>
          <a:p>
            <a:r>
              <a:rPr lang="en-US" altLang="en-US" sz="4000" b="1" dirty="0">
                <a:solidFill>
                  <a:schemeClr val="accent1">
                    <a:lumMod val="75000"/>
                  </a:schemeClr>
                </a:solidFill>
                <a:latin typeface="Arial" pitchFamily="34" charset="0"/>
                <a:ea typeface="Calibri" pitchFamily="34" charset="0"/>
                <a:cs typeface="Arial" pitchFamily="34" charset="0"/>
              </a:rPr>
              <a:t>Interest Rates Used to Calculate Your Lump Sum Benefit</a:t>
            </a:r>
            <a:br>
              <a:rPr lang="en-US" altLang="en-US" dirty="0">
                <a:solidFill>
                  <a:schemeClr val="tx2"/>
                </a:solidFill>
                <a:latin typeface="Arial" pitchFamily="34" charset="0"/>
                <a:cs typeface="Arial" pitchFamily="34" charset="0"/>
              </a:rPr>
            </a:br>
            <a:endParaRPr lang="en-US" dirty="0"/>
          </a:p>
        </p:txBody>
      </p:sp>
      <p:sp>
        <p:nvSpPr>
          <p:cNvPr id="3" name="Content Placeholder 2">
            <a:extLst>
              <a:ext uri="{FF2B5EF4-FFF2-40B4-BE49-F238E27FC236}">
                <a16:creationId xmlns:a16="http://schemas.microsoft.com/office/drawing/2014/main" id="{9BBC3E5C-534D-4355-A195-A00AE467E0B1}"/>
              </a:ext>
            </a:extLst>
          </p:cNvPr>
          <p:cNvSpPr>
            <a:spLocks noGrp="1"/>
          </p:cNvSpPr>
          <p:nvPr>
            <p:ph idx="1"/>
          </p:nvPr>
        </p:nvSpPr>
        <p:spPr>
          <a:xfrm>
            <a:off x="824218" y="2005012"/>
            <a:ext cx="10515600" cy="4351338"/>
          </a:xfrm>
        </p:spPr>
        <p:txBody>
          <a:bodyPr>
            <a:normAutofit/>
          </a:bodyPr>
          <a:lstStyle/>
          <a:p>
            <a:r>
              <a:rPr lang="en-US" sz="2200" dirty="0">
                <a:latin typeface="Arial" panose="020B0604020202020204" pitchFamily="34" charset="0"/>
                <a:cs typeface="Arial" panose="020B0604020202020204" pitchFamily="34" charset="0"/>
              </a:rPr>
              <a:t>The IRS publishes three “segmented” interest rates each month. CARP specifies that we use these published rates in calculating the lump sum benefit (if applicable). For lump sums payable in the second half of the year, July 1 through December 31, we use the February rates published in March of that year. For lump sums payable in the first half of the year, January 1 through June 30, we use the August rates published by the IRS in September (of the prior year).</a:t>
            </a:r>
          </a:p>
          <a:p>
            <a:pPr marL="0" indent="0">
              <a:buNone/>
            </a:pPr>
            <a:endParaRPr lang="en-US"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For example, if a participant wants to receive a lump using the interest rate payable in the first half of the year, the participant’s last day with the Company must be no later than May 31, with first payment beginning on June 1. </a:t>
            </a:r>
          </a:p>
          <a:p>
            <a:pPr marL="0" indent="0">
              <a:buNone/>
            </a:pPr>
            <a:endParaRPr lang="en-US" dirty="0"/>
          </a:p>
        </p:txBody>
      </p:sp>
      <p:sp>
        <p:nvSpPr>
          <p:cNvPr id="5" name="Slide Number Placeholder 4">
            <a:extLst>
              <a:ext uri="{FF2B5EF4-FFF2-40B4-BE49-F238E27FC236}">
                <a16:creationId xmlns:a16="http://schemas.microsoft.com/office/drawing/2014/main" id="{C960FCED-A8D9-4CAF-B66A-400F4E0475A3}"/>
              </a:ext>
            </a:extLst>
          </p:cNvPr>
          <p:cNvSpPr>
            <a:spLocks noGrp="1"/>
          </p:cNvSpPr>
          <p:nvPr>
            <p:ph type="sldNum" sz="quarter" idx="12"/>
          </p:nvPr>
        </p:nvSpPr>
        <p:spPr/>
        <p:txBody>
          <a:bodyPr/>
          <a:lstStyle/>
          <a:p>
            <a:fld id="{B36596C1-D8A5-4756-A4E3-8D08B41D1971}" type="slidenum">
              <a:rPr lang="en-US" smtClean="0"/>
              <a:t>7</a:t>
            </a:fld>
            <a:endParaRPr lang="en-US"/>
          </a:p>
        </p:txBody>
      </p:sp>
      <p:sp>
        <p:nvSpPr>
          <p:cNvPr id="6" name="Footer Placeholder 5">
            <a:extLst>
              <a:ext uri="{FF2B5EF4-FFF2-40B4-BE49-F238E27FC236}">
                <a16:creationId xmlns:a16="http://schemas.microsoft.com/office/drawing/2014/main" id="{C5D19AEF-7AF7-4BEC-88A1-9DEC99A080EC}"/>
              </a:ext>
            </a:extLst>
          </p:cNvPr>
          <p:cNvSpPr>
            <a:spLocks noGrp="1"/>
          </p:cNvSpPr>
          <p:nvPr>
            <p:ph type="ftr" sz="quarter" idx="11"/>
          </p:nvPr>
        </p:nvSpPr>
        <p:spPr>
          <a:xfrm>
            <a:off x="3649211" y="6356350"/>
            <a:ext cx="4865615" cy="365125"/>
          </a:xfrm>
        </p:spPr>
        <p:txBody>
          <a:bodyPr/>
          <a:lstStyle/>
          <a:p>
            <a:r>
              <a:rPr lang="en-US"/>
              <a:t>Continental Retirement Plan for Technicians and Related Employees 4/2022</a:t>
            </a:r>
            <a:endParaRPr lang="en-US" dirty="0"/>
          </a:p>
        </p:txBody>
      </p:sp>
    </p:spTree>
    <p:extLst>
      <p:ext uri="{BB962C8B-B14F-4D97-AF65-F5344CB8AC3E}">
        <p14:creationId xmlns:p14="http://schemas.microsoft.com/office/powerpoint/2010/main" val="3452903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25A13-2FE2-4FCA-A9BF-FFE9993E6A31}"/>
              </a:ext>
            </a:extLst>
          </p:cNvPr>
          <p:cNvSpPr>
            <a:spLocks noGrp="1"/>
          </p:cNvSpPr>
          <p:nvPr>
            <p:ph type="title"/>
          </p:nvPr>
        </p:nvSpPr>
        <p:spPr/>
        <p:txBody>
          <a:bodyPr>
            <a:normAutofit/>
          </a:bodyPr>
          <a:lstStyle/>
          <a:p>
            <a:r>
              <a:rPr lang="en-US" sz="3600" b="1" dirty="0">
                <a:solidFill>
                  <a:schemeClr val="accent1">
                    <a:lumMod val="75000"/>
                  </a:schemeClr>
                </a:solidFill>
                <a:latin typeface="Arial" pitchFamily="34" charset="0"/>
                <a:cs typeface="Arial" pitchFamily="34" charset="0"/>
              </a:rPr>
              <a:t>CARP Educational Videos</a:t>
            </a:r>
            <a:endParaRPr lang="en-US" sz="3600" b="1" dirty="0">
              <a:solidFill>
                <a:schemeClr val="accent1">
                  <a:lumMod val="75000"/>
                </a:schemeClr>
              </a:solidFill>
            </a:endParaRPr>
          </a:p>
        </p:txBody>
      </p:sp>
      <p:sp>
        <p:nvSpPr>
          <p:cNvPr id="3" name="Content Placeholder 2">
            <a:extLst>
              <a:ext uri="{FF2B5EF4-FFF2-40B4-BE49-F238E27FC236}">
                <a16:creationId xmlns:a16="http://schemas.microsoft.com/office/drawing/2014/main" id="{1B7B17BA-1C33-43B2-99CA-5E241466DB91}"/>
              </a:ext>
            </a:extLst>
          </p:cNvPr>
          <p:cNvSpPr>
            <a:spLocks noGrp="1"/>
          </p:cNvSpPr>
          <p:nvPr>
            <p:ph idx="1"/>
          </p:nvPr>
        </p:nvSpPr>
        <p:spPr/>
        <p:txBody>
          <a:bodyPr/>
          <a:lstStyle/>
          <a:p>
            <a:r>
              <a:rPr lang="en-US" sz="2000" dirty="0">
                <a:latin typeface="Arial" panose="020B0604020202020204" pitchFamily="34" charset="0"/>
                <a:cs typeface="Arial" panose="020B0604020202020204" pitchFamily="34" charset="0"/>
              </a:rPr>
              <a:t>There are three short videos available for viewing on Your Benefit Resources</a:t>
            </a:r>
          </a:p>
          <a:p>
            <a:pPr lvl="1"/>
            <a:r>
              <a:rPr lang="en-US" sz="2000" dirty="0">
                <a:latin typeface="Arial" panose="020B0604020202020204" pitchFamily="34" charset="0"/>
                <a:cs typeface="Arial" panose="020B0604020202020204" pitchFamily="34" charset="0"/>
              </a:rPr>
              <a:t>Introduction to CARP – focusing on an introduction to CARP</a:t>
            </a:r>
          </a:p>
          <a:p>
            <a:pPr lvl="1"/>
            <a:r>
              <a:rPr lang="en-US" sz="2000" dirty="0">
                <a:latin typeface="Arial" panose="020B0604020202020204" pitchFamily="34" charset="0"/>
                <a:cs typeface="Arial" panose="020B0604020202020204" pitchFamily="34" charset="0"/>
              </a:rPr>
              <a:t>Estimate Your CARP Benefit – walking through how to run a simple pension estimate</a:t>
            </a:r>
          </a:p>
          <a:p>
            <a:pPr lvl="1"/>
            <a:r>
              <a:rPr lang="en-US" sz="2000" dirty="0">
                <a:latin typeface="Arial" panose="020B0604020202020204" pitchFamily="34" charset="0"/>
                <a:cs typeface="Arial" panose="020B0604020202020204" pitchFamily="34" charset="0"/>
              </a:rPr>
              <a:t>CARP Retirement Process – discussing steps to take to start the CARP benefit</a:t>
            </a:r>
          </a:p>
          <a:p>
            <a:r>
              <a:rPr lang="en-US" sz="2000" dirty="0">
                <a:latin typeface="Arial" panose="020B0604020202020204" pitchFamily="34" charset="0"/>
                <a:cs typeface="Arial" panose="020B0604020202020204" pitchFamily="34" charset="0"/>
              </a:rPr>
              <a:t>To view the videos, log on to Flying Together &gt; Employee Services &gt; Financial Wellness &gt; Your Benefits Resources™ (YBR) &gt; Savings &amp; Retirement </a:t>
            </a:r>
          </a:p>
          <a:p>
            <a:pPr marL="0" indent="0">
              <a:buNone/>
            </a:pPr>
            <a:r>
              <a:rPr lang="en-US" dirty="0"/>
              <a:t>	</a:t>
            </a:r>
          </a:p>
        </p:txBody>
      </p:sp>
      <p:sp>
        <p:nvSpPr>
          <p:cNvPr id="6" name="Slide Number Placeholder 5">
            <a:extLst>
              <a:ext uri="{FF2B5EF4-FFF2-40B4-BE49-F238E27FC236}">
                <a16:creationId xmlns:a16="http://schemas.microsoft.com/office/drawing/2014/main" id="{1A532CDF-7C72-4383-990B-EC459C478823}"/>
              </a:ext>
            </a:extLst>
          </p:cNvPr>
          <p:cNvSpPr>
            <a:spLocks noGrp="1"/>
          </p:cNvSpPr>
          <p:nvPr>
            <p:ph type="sldNum" sz="quarter" idx="12"/>
          </p:nvPr>
        </p:nvSpPr>
        <p:spPr/>
        <p:txBody>
          <a:bodyPr/>
          <a:lstStyle/>
          <a:p>
            <a:fld id="{B36596C1-D8A5-4756-A4E3-8D08B41D1971}" type="slidenum">
              <a:rPr lang="en-US" smtClean="0"/>
              <a:t>8</a:t>
            </a:fld>
            <a:endParaRPr lang="en-US"/>
          </a:p>
        </p:txBody>
      </p:sp>
      <p:sp>
        <p:nvSpPr>
          <p:cNvPr id="7" name="Footer Placeholder 6">
            <a:extLst>
              <a:ext uri="{FF2B5EF4-FFF2-40B4-BE49-F238E27FC236}">
                <a16:creationId xmlns:a16="http://schemas.microsoft.com/office/drawing/2014/main" id="{CD943424-5E80-41A7-B08A-84D66BA118CF}"/>
              </a:ext>
            </a:extLst>
          </p:cNvPr>
          <p:cNvSpPr>
            <a:spLocks noGrp="1"/>
          </p:cNvSpPr>
          <p:nvPr>
            <p:ph type="ftr" sz="quarter" idx="11"/>
          </p:nvPr>
        </p:nvSpPr>
        <p:spPr>
          <a:xfrm>
            <a:off x="3803708" y="6356350"/>
            <a:ext cx="4962787" cy="365125"/>
          </a:xfrm>
        </p:spPr>
        <p:txBody>
          <a:bodyPr/>
          <a:lstStyle/>
          <a:p>
            <a:r>
              <a:rPr lang="en-US"/>
              <a:t>Continental Retirement Plan for Technicians and Related Employees 4/2022</a:t>
            </a:r>
            <a:endParaRPr lang="en-US" dirty="0"/>
          </a:p>
        </p:txBody>
      </p:sp>
      <p:pic>
        <p:nvPicPr>
          <p:cNvPr id="5" name="Picture 4">
            <a:extLst>
              <a:ext uri="{FF2B5EF4-FFF2-40B4-BE49-F238E27FC236}">
                <a16:creationId xmlns:a16="http://schemas.microsoft.com/office/drawing/2014/main" id="{FEF5D432-7022-433B-9F0C-23AC91D8CDF8}"/>
              </a:ext>
            </a:extLst>
          </p:cNvPr>
          <p:cNvPicPr>
            <a:picLocks noChangeAspect="1"/>
          </p:cNvPicPr>
          <p:nvPr/>
        </p:nvPicPr>
        <p:blipFill>
          <a:blip r:embed="rId2"/>
          <a:stretch>
            <a:fillRect/>
          </a:stretch>
        </p:blipFill>
        <p:spPr>
          <a:xfrm>
            <a:off x="2022834" y="4208107"/>
            <a:ext cx="8146332" cy="1684472"/>
          </a:xfrm>
          <a:prstGeom prst="rect">
            <a:avLst/>
          </a:prstGeom>
        </p:spPr>
      </p:pic>
    </p:spTree>
    <p:extLst>
      <p:ext uri="{BB962C8B-B14F-4D97-AF65-F5344CB8AC3E}">
        <p14:creationId xmlns:p14="http://schemas.microsoft.com/office/powerpoint/2010/main" val="2920936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C2E6B-6F25-4E4D-AA7C-151CB1E54726}"/>
              </a:ext>
            </a:extLst>
          </p:cNvPr>
          <p:cNvSpPr>
            <a:spLocks noGrp="1"/>
          </p:cNvSpPr>
          <p:nvPr>
            <p:ph type="title"/>
          </p:nvPr>
        </p:nvSpPr>
        <p:spPr/>
        <p:txBody>
          <a:bodyPr/>
          <a:lstStyle/>
          <a:p>
            <a:r>
              <a:rPr lang="en-US" altLang="en-US" sz="3600" b="1" dirty="0">
                <a:solidFill>
                  <a:schemeClr val="accent1">
                    <a:lumMod val="75000"/>
                  </a:schemeClr>
                </a:solidFill>
                <a:latin typeface="Arial" pitchFamily="34" charset="0"/>
                <a:ea typeface="Calibri" pitchFamily="34" charset="0"/>
                <a:cs typeface="Arial" pitchFamily="34" charset="0"/>
              </a:rPr>
              <a:t>For More Information </a:t>
            </a:r>
            <a:br>
              <a:rPr lang="en-US" altLang="en-US" dirty="0">
                <a:solidFill>
                  <a:schemeClr val="tx2"/>
                </a:solidFill>
                <a:latin typeface="Arial" pitchFamily="34" charset="0"/>
                <a:cs typeface="Arial" pitchFamily="34" charset="0"/>
              </a:rPr>
            </a:br>
            <a:endParaRPr lang="en-US" dirty="0"/>
          </a:p>
        </p:txBody>
      </p:sp>
      <p:sp>
        <p:nvSpPr>
          <p:cNvPr id="3" name="Content Placeholder 2">
            <a:extLst>
              <a:ext uri="{FF2B5EF4-FFF2-40B4-BE49-F238E27FC236}">
                <a16:creationId xmlns:a16="http://schemas.microsoft.com/office/drawing/2014/main" id="{23BB250A-5F55-409F-8C10-E43C9B686CA4}"/>
              </a:ext>
            </a:extLst>
          </p:cNvPr>
          <p:cNvSpPr>
            <a:spLocks noGrp="1"/>
          </p:cNvSpPr>
          <p:nvPr>
            <p:ph idx="1"/>
          </p:nvPr>
        </p:nvSpPr>
        <p:spPr>
          <a:xfrm>
            <a:off x="838200" y="1446277"/>
            <a:ext cx="10515600" cy="4351338"/>
          </a:xfrm>
        </p:spPr>
        <p:txBody>
          <a:bodyPr>
            <a:normAutofit fontScale="70000" lnSpcReduction="20000"/>
          </a:bodyPr>
          <a:lstStyle/>
          <a:p>
            <a:pPr>
              <a:lnSpc>
                <a:spcPct val="120000"/>
              </a:lnSpc>
              <a:spcBef>
                <a:spcPts val="0"/>
              </a:spcBef>
            </a:pPr>
            <a:r>
              <a:rPr lang="en-US" sz="2600" dirty="0">
                <a:latin typeface="Arial" panose="020B0604020202020204" pitchFamily="34" charset="0"/>
                <a:cs typeface="Arial" panose="020B0604020202020204" pitchFamily="34" charset="0"/>
              </a:rPr>
              <a:t>Participants are able to run benefit projections via Your Benefits Resources™ (YBR). Flying Together &gt; Employee Services &gt; Financial Wellness &gt; Your Benefits Resources™ (YBR) &gt; Savings &amp; Retirement and click on this tile:</a:t>
            </a:r>
          </a:p>
          <a:p>
            <a:pPr>
              <a:lnSpc>
                <a:spcPct val="120000"/>
              </a:lnSpc>
              <a:spcBef>
                <a:spcPts val="0"/>
              </a:spcBef>
            </a:pPr>
            <a:endParaRPr lang="en-US" sz="2600" dirty="0">
              <a:latin typeface="Arial" panose="020B0604020202020204" pitchFamily="34" charset="0"/>
              <a:cs typeface="Arial" panose="020B0604020202020204" pitchFamily="34" charset="0"/>
            </a:endParaRPr>
          </a:p>
          <a:p>
            <a:pPr>
              <a:lnSpc>
                <a:spcPct val="120000"/>
              </a:lnSpc>
              <a:spcBef>
                <a:spcPts val="0"/>
              </a:spcBef>
            </a:pPr>
            <a:endParaRPr lang="en-US" sz="2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2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2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2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2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2600" dirty="0">
              <a:latin typeface="Arial" panose="020B0604020202020204" pitchFamily="34" charset="0"/>
              <a:cs typeface="Arial" panose="020B0604020202020204" pitchFamily="34" charset="0"/>
            </a:endParaRPr>
          </a:p>
          <a:p>
            <a:pPr>
              <a:lnSpc>
                <a:spcPct val="120000"/>
              </a:lnSpc>
              <a:spcBef>
                <a:spcPts val="0"/>
              </a:spcBef>
            </a:pPr>
            <a:r>
              <a:rPr lang="en-US" sz="2600" dirty="0">
                <a:latin typeface="Arial" panose="020B0604020202020204" pitchFamily="34" charset="0"/>
                <a:cs typeface="Arial" panose="020B0604020202020204" pitchFamily="34" charset="0"/>
              </a:rPr>
              <a:t>Other more detailed or participant-specific CARP questions should be directed to the United Airlines Benefits Service Center at 1-800-651-1007, between 7:00 a.m. and 7:00 p.m. Central time, Monday through Friday.</a:t>
            </a:r>
          </a:p>
          <a:p>
            <a:pPr>
              <a:lnSpc>
                <a:spcPct val="120000"/>
              </a:lnSpc>
              <a:spcBef>
                <a:spcPts val="0"/>
              </a:spcBef>
            </a:pPr>
            <a:r>
              <a:rPr lang="en-US" sz="2600" dirty="0">
                <a:latin typeface="Arial" panose="020B0604020202020204" pitchFamily="34" charset="0"/>
                <a:cs typeface="Arial" panose="020B0604020202020204" pitchFamily="34" charset="0"/>
              </a:rPr>
              <a:t>Help Hub is available to you when you have other questions, or you need more assistance.  Flying Together &gt; Employee Services &gt; Tools and Resources &gt; Help Hub.</a:t>
            </a:r>
          </a:p>
          <a:p>
            <a:pPr>
              <a:lnSpc>
                <a:spcPct val="120000"/>
              </a:lnSpc>
              <a:spcBef>
                <a:spcPts val="0"/>
              </a:spcBef>
            </a:pPr>
            <a:endParaRPr lang="en-US" sz="2600" dirty="0"/>
          </a:p>
          <a:p>
            <a:endParaRPr lang="en-US" dirty="0"/>
          </a:p>
        </p:txBody>
      </p:sp>
      <p:sp>
        <p:nvSpPr>
          <p:cNvPr id="6" name="Slide Number Placeholder 5">
            <a:extLst>
              <a:ext uri="{FF2B5EF4-FFF2-40B4-BE49-F238E27FC236}">
                <a16:creationId xmlns:a16="http://schemas.microsoft.com/office/drawing/2014/main" id="{30670193-001A-48DD-9380-EA7BAA766E82}"/>
              </a:ext>
            </a:extLst>
          </p:cNvPr>
          <p:cNvSpPr>
            <a:spLocks noGrp="1"/>
          </p:cNvSpPr>
          <p:nvPr>
            <p:ph type="sldNum" sz="quarter" idx="12"/>
          </p:nvPr>
        </p:nvSpPr>
        <p:spPr/>
        <p:txBody>
          <a:bodyPr/>
          <a:lstStyle/>
          <a:p>
            <a:fld id="{B36596C1-D8A5-4756-A4E3-8D08B41D1971}" type="slidenum">
              <a:rPr lang="en-US" smtClean="0"/>
              <a:t>9</a:t>
            </a:fld>
            <a:endParaRPr lang="en-US"/>
          </a:p>
        </p:txBody>
      </p:sp>
      <p:sp>
        <p:nvSpPr>
          <p:cNvPr id="7" name="Footer Placeholder 6">
            <a:extLst>
              <a:ext uri="{FF2B5EF4-FFF2-40B4-BE49-F238E27FC236}">
                <a16:creationId xmlns:a16="http://schemas.microsoft.com/office/drawing/2014/main" id="{0831BF66-E482-4CDC-9884-B4A628CF6DC9}"/>
              </a:ext>
            </a:extLst>
          </p:cNvPr>
          <p:cNvSpPr>
            <a:spLocks noGrp="1"/>
          </p:cNvSpPr>
          <p:nvPr>
            <p:ph type="ftr" sz="quarter" idx="11"/>
          </p:nvPr>
        </p:nvSpPr>
        <p:spPr>
          <a:xfrm>
            <a:off x="3581401" y="6356350"/>
            <a:ext cx="4925036" cy="365125"/>
          </a:xfrm>
        </p:spPr>
        <p:txBody>
          <a:bodyPr/>
          <a:lstStyle/>
          <a:p>
            <a:r>
              <a:rPr lang="en-US"/>
              <a:t>Continental Retirement Plan for Technicians and Related Employees 4/2022</a:t>
            </a:r>
            <a:endParaRPr lang="en-US" dirty="0"/>
          </a:p>
        </p:txBody>
      </p:sp>
      <p:pic>
        <p:nvPicPr>
          <p:cNvPr id="5" name="Picture 4">
            <a:extLst>
              <a:ext uri="{FF2B5EF4-FFF2-40B4-BE49-F238E27FC236}">
                <a16:creationId xmlns:a16="http://schemas.microsoft.com/office/drawing/2014/main" id="{AF0E9AC1-D840-4914-9BDE-CDFA3943D727}"/>
              </a:ext>
            </a:extLst>
          </p:cNvPr>
          <p:cNvPicPr>
            <a:picLocks noChangeAspect="1"/>
          </p:cNvPicPr>
          <p:nvPr/>
        </p:nvPicPr>
        <p:blipFill>
          <a:blip r:embed="rId2"/>
          <a:stretch>
            <a:fillRect/>
          </a:stretch>
        </p:blipFill>
        <p:spPr>
          <a:xfrm>
            <a:off x="4974869" y="2184011"/>
            <a:ext cx="2917759" cy="1800160"/>
          </a:xfrm>
          <a:prstGeom prst="rect">
            <a:avLst/>
          </a:prstGeom>
        </p:spPr>
      </p:pic>
    </p:spTree>
    <p:extLst>
      <p:ext uri="{BB962C8B-B14F-4D97-AF65-F5344CB8AC3E}">
        <p14:creationId xmlns:p14="http://schemas.microsoft.com/office/powerpoint/2010/main" val="75389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739</Words>
  <Application>Microsoft Office PowerPoint</Application>
  <PresentationFormat>Widescreen</PresentationFormat>
  <Paragraphs>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PowerPoint Presentation</vt:lpstr>
      <vt:lpstr>Definitions – Types of Service under CARP</vt:lpstr>
      <vt:lpstr>Other Important Definitions</vt:lpstr>
      <vt:lpstr>CARP Formula</vt:lpstr>
      <vt:lpstr>CARP Formula (cont’d)</vt:lpstr>
      <vt:lpstr>CARP Payment Options and Information  </vt:lpstr>
      <vt:lpstr>Interest Rates Used to Calculate Your Lump Sum Benefit </vt:lpstr>
      <vt:lpstr>CARP Educational Videos</vt:lpstr>
      <vt:lpstr>For More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Carter, Shannon</dc:creator>
  <cp:lastModifiedBy>Carter, Shannon</cp:lastModifiedBy>
  <cp:revision>28</cp:revision>
  <dcterms:created xsi:type="dcterms:W3CDTF">2020-01-28T22:54:16Z</dcterms:created>
  <dcterms:modified xsi:type="dcterms:W3CDTF">2022-04-18T15:48:36Z</dcterms:modified>
</cp:coreProperties>
</file>